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33" r:id="rId2"/>
    <p:sldMasterId id="2147483739" r:id="rId3"/>
  </p:sldMasterIdLst>
  <p:notesMasterIdLst>
    <p:notesMasterId r:id="rId16"/>
  </p:notesMasterIdLst>
  <p:sldIdLst>
    <p:sldId id="256" r:id="rId4"/>
    <p:sldId id="257" r:id="rId5"/>
    <p:sldId id="259" r:id="rId6"/>
    <p:sldId id="357" r:id="rId7"/>
    <p:sldId id="258" r:id="rId8"/>
    <p:sldId id="260" r:id="rId9"/>
    <p:sldId id="261" r:id="rId10"/>
    <p:sldId id="263" r:id="rId11"/>
    <p:sldId id="358" r:id="rId12"/>
    <p:sldId id="359" r:id="rId13"/>
    <p:sldId id="360" r:id="rId14"/>
    <p:sldId id="26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FD4459E-D61E-4FB4-8D8A-789B5C51FDE1}">
          <p14:sldIdLst>
            <p14:sldId id="256"/>
            <p14:sldId id="257"/>
            <p14:sldId id="259"/>
            <p14:sldId id="357"/>
            <p14:sldId id="258"/>
            <p14:sldId id="260"/>
            <p14:sldId id="261"/>
            <p14:sldId id="263"/>
            <p14:sldId id="358"/>
            <p14:sldId id="359"/>
            <p14:sldId id="36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1BA"/>
    <a:srgbClr val="C69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C640A-62B4-C540-8759-8896A32DC654}" type="datetimeFigureOut">
              <a:rPr lang="en-GB" smtClean="0"/>
              <a:t>04/12/2019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69017-8808-0C4C-A99A-038256243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9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alex_edmans_what_to_trust_in_a_post_truth_world#t-95196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Analyticity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Oen-minded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Truth</a:t>
            </a:r>
            <a:r>
              <a:rPr lang="es-E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seeking</a:t>
            </a:r>
            <a:r>
              <a:rPr lang="es-E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Systematicity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Self</a:t>
            </a:r>
            <a:r>
              <a:rPr lang="es-E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confidence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Inquestiveness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maturity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512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Analyticity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Oen-minded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Truth</a:t>
            </a:r>
            <a:r>
              <a:rPr lang="es-E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seeking</a:t>
            </a:r>
            <a:r>
              <a:rPr lang="es-E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Systematicity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Self</a:t>
            </a:r>
            <a:r>
              <a:rPr lang="es-E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confidence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Inquestiveness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maturity</a:t>
            </a:r>
            <a:endParaRPr lang="es-E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36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Buscar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altres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opinions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(escolta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es-ES" sz="1200" dirty="0" smtClean="0">
                <a:solidFill>
                  <a:schemeClr val="dk1"/>
                </a:solidFill>
              </a:rPr>
              <a:t>a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intenció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d’entendre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 no de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respondre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 estar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oberts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possibilitat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d’equivar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 per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aprendre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Escoltar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examinar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credencials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realment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tema?)</a:t>
            </a:r>
            <a:endParaRPr lang="es-ES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-mirar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publicacions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revistes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científiques</a:t>
            </a:r>
            <a:r>
              <a:rPr lang="es-E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prestigioses</a:t>
            </a:r>
            <a:endParaRPr lang="es-ES" sz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Només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evidències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podem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2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avançar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en un </a:t>
            </a:r>
            <a:r>
              <a:rPr lang="es-ES" sz="12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món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post-</a:t>
            </a:r>
            <a:r>
              <a:rPr lang="es-ES" sz="12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veritat</a:t>
            </a:r>
            <a:endParaRPr lang="es-ES" sz="120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ES" sz="12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https://www.ted.com/talks/alex_edmans_what_to_trust_in_a_post_truth_world#t-951966 </a:t>
            </a:r>
            <a:r>
              <a:rPr lang="es-E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S" sz="12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s-ES" sz="12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3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23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8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/>
          <p:nvPr/>
        </p:nvSpPr>
        <p:spPr>
          <a:xfrm>
            <a:off x="559159" y="765577"/>
            <a:ext cx="11322248" cy="0"/>
          </a:xfrm>
          <a:custGeom>
            <a:avLst/>
            <a:gdLst/>
            <a:ahLst/>
            <a:cxnLst/>
            <a:rect l="l" t="t" r="r" b="b"/>
            <a:pathLst>
              <a:path w="12077065" h="120000" extrusionOk="0">
                <a:moveTo>
                  <a:pt x="0" y="0"/>
                </a:moveTo>
                <a:lnTo>
                  <a:pt x="12076658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4"/>
          <p:cNvSpPr/>
          <p:nvPr/>
        </p:nvSpPr>
        <p:spPr>
          <a:xfrm>
            <a:off x="722371" y="449225"/>
            <a:ext cx="328017" cy="247352"/>
          </a:xfrm>
          <a:custGeom>
            <a:avLst/>
            <a:gdLst/>
            <a:ahLst/>
            <a:cxnLst/>
            <a:rect l="l" t="t" r="r" b="b"/>
            <a:pathLst>
              <a:path w="349884" h="351790" extrusionOk="0">
                <a:moveTo>
                  <a:pt x="80925" y="0"/>
                </a:moveTo>
                <a:lnTo>
                  <a:pt x="39487" y="1981"/>
                </a:lnTo>
                <a:lnTo>
                  <a:pt x="6342" y="26581"/>
                </a:lnTo>
                <a:lnTo>
                  <a:pt x="0" y="65252"/>
                </a:lnTo>
                <a:lnTo>
                  <a:pt x="0" y="286302"/>
                </a:lnTo>
                <a:lnTo>
                  <a:pt x="6342" y="325132"/>
                </a:lnTo>
                <a:lnTo>
                  <a:pt x="39487" y="349719"/>
                </a:lnTo>
                <a:lnTo>
                  <a:pt x="72421" y="351693"/>
                </a:lnTo>
                <a:lnTo>
                  <a:pt x="276860" y="351693"/>
                </a:lnTo>
                <a:lnTo>
                  <a:pt x="316269" y="347751"/>
                </a:lnTo>
                <a:lnTo>
                  <a:pt x="345632" y="318388"/>
                </a:lnTo>
                <a:lnTo>
                  <a:pt x="349519" y="65252"/>
                </a:lnTo>
                <a:lnTo>
                  <a:pt x="349371" y="58799"/>
                </a:lnTo>
                <a:lnTo>
                  <a:pt x="339278" y="20459"/>
                </a:lnTo>
                <a:lnTo>
                  <a:pt x="303982" y="990"/>
                </a:lnTo>
                <a:lnTo>
                  <a:pt x="80925" y="0"/>
                </a:lnTo>
                <a:close/>
              </a:path>
            </a:pathLst>
          </a:custGeom>
          <a:solidFill>
            <a:srgbClr val="FFF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4"/>
          <p:cNvSpPr txBox="1">
            <a:spLocks noGrp="1"/>
          </p:cNvSpPr>
          <p:nvPr>
            <p:ph type="ctrTitle"/>
          </p:nvPr>
        </p:nvSpPr>
        <p:spPr>
          <a:xfrm>
            <a:off x="1309688" y="410766"/>
            <a:ext cx="95726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47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/>
          <p:nvPr/>
        </p:nvSpPr>
        <p:spPr>
          <a:xfrm>
            <a:off x="722371" y="473041"/>
            <a:ext cx="328017" cy="247352"/>
          </a:xfrm>
          <a:custGeom>
            <a:avLst/>
            <a:gdLst/>
            <a:ahLst/>
            <a:cxnLst/>
            <a:rect l="l" t="t" r="r" b="b"/>
            <a:pathLst>
              <a:path w="349884" h="351790" extrusionOk="0">
                <a:moveTo>
                  <a:pt x="80925" y="0"/>
                </a:moveTo>
                <a:lnTo>
                  <a:pt x="39487" y="1981"/>
                </a:lnTo>
                <a:lnTo>
                  <a:pt x="6342" y="26568"/>
                </a:lnTo>
                <a:lnTo>
                  <a:pt x="0" y="65247"/>
                </a:lnTo>
                <a:lnTo>
                  <a:pt x="0" y="286296"/>
                </a:lnTo>
                <a:lnTo>
                  <a:pt x="6342" y="325119"/>
                </a:lnTo>
                <a:lnTo>
                  <a:pt x="39487" y="349719"/>
                </a:lnTo>
                <a:lnTo>
                  <a:pt x="72421" y="351693"/>
                </a:lnTo>
                <a:lnTo>
                  <a:pt x="276860" y="351693"/>
                </a:lnTo>
                <a:lnTo>
                  <a:pt x="316269" y="347738"/>
                </a:lnTo>
                <a:lnTo>
                  <a:pt x="345632" y="318388"/>
                </a:lnTo>
                <a:lnTo>
                  <a:pt x="349519" y="65247"/>
                </a:lnTo>
                <a:lnTo>
                  <a:pt x="349371" y="58794"/>
                </a:lnTo>
                <a:lnTo>
                  <a:pt x="339278" y="20446"/>
                </a:lnTo>
                <a:lnTo>
                  <a:pt x="303982" y="990"/>
                </a:lnTo>
                <a:lnTo>
                  <a:pt x="80925" y="0"/>
                </a:lnTo>
                <a:close/>
              </a:path>
            </a:pathLst>
          </a:custGeom>
          <a:solidFill>
            <a:srgbClr val="FFF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5"/>
          <p:cNvSpPr/>
          <p:nvPr/>
        </p:nvSpPr>
        <p:spPr>
          <a:xfrm>
            <a:off x="559159" y="789393"/>
            <a:ext cx="11322248" cy="0"/>
          </a:xfrm>
          <a:custGeom>
            <a:avLst/>
            <a:gdLst/>
            <a:ahLst/>
            <a:cxnLst/>
            <a:rect l="l" t="t" r="r" b="b"/>
            <a:pathLst>
              <a:path w="12077065" h="120000" extrusionOk="0">
                <a:moveTo>
                  <a:pt x="0" y="0"/>
                </a:moveTo>
                <a:lnTo>
                  <a:pt x="12076658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5"/>
          <p:cNvSpPr/>
          <p:nvPr/>
        </p:nvSpPr>
        <p:spPr>
          <a:xfrm>
            <a:off x="8215313" y="44649"/>
            <a:ext cx="3821906" cy="110728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5"/>
          <p:cNvSpPr/>
          <p:nvPr/>
        </p:nvSpPr>
        <p:spPr>
          <a:xfrm>
            <a:off x="762000" y="1294805"/>
            <a:ext cx="1857375" cy="15626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4760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15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542329" y="1982391"/>
            <a:ext cx="11107341" cy="28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8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00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542329" y="1982391"/>
            <a:ext cx="11107341" cy="25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8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08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0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/>
          <p:nvPr/>
        </p:nvSpPr>
        <p:spPr>
          <a:xfrm>
            <a:off x="559159" y="765577"/>
            <a:ext cx="11322248" cy="0"/>
          </a:xfrm>
          <a:custGeom>
            <a:avLst/>
            <a:gdLst/>
            <a:ahLst/>
            <a:cxnLst/>
            <a:rect l="l" t="t" r="r" b="b"/>
            <a:pathLst>
              <a:path w="12077065" h="120000" extrusionOk="0">
                <a:moveTo>
                  <a:pt x="0" y="0"/>
                </a:moveTo>
                <a:lnTo>
                  <a:pt x="12076658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4"/>
          <p:cNvSpPr/>
          <p:nvPr/>
        </p:nvSpPr>
        <p:spPr>
          <a:xfrm>
            <a:off x="722371" y="449225"/>
            <a:ext cx="328017" cy="247352"/>
          </a:xfrm>
          <a:custGeom>
            <a:avLst/>
            <a:gdLst/>
            <a:ahLst/>
            <a:cxnLst/>
            <a:rect l="l" t="t" r="r" b="b"/>
            <a:pathLst>
              <a:path w="349884" h="351790" extrusionOk="0">
                <a:moveTo>
                  <a:pt x="80925" y="0"/>
                </a:moveTo>
                <a:lnTo>
                  <a:pt x="39487" y="1981"/>
                </a:lnTo>
                <a:lnTo>
                  <a:pt x="6342" y="26581"/>
                </a:lnTo>
                <a:lnTo>
                  <a:pt x="0" y="65252"/>
                </a:lnTo>
                <a:lnTo>
                  <a:pt x="0" y="286302"/>
                </a:lnTo>
                <a:lnTo>
                  <a:pt x="6342" y="325132"/>
                </a:lnTo>
                <a:lnTo>
                  <a:pt x="39487" y="349719"/>
                </a:lnTo>
                <a:lnTo>
                  <a:pt x="72421" y="351693"/>
                </a:lnTo>
                <a:lnTo>
                  <a:pt x="276860" y="351693"/>
                </a:lnTo>
                <a:lnTo>
                  <a:pt x="316269" y="347751"/>
                </a:lnTo>
                <a:lnTo>
                  <a:pt x="345632" y="318388"/>
                </a:lnTo>
                <a:lnTo>
                  <a:pt x="349519" y="65252"/>
                </a:lnTo>
                <a:lnTo>
                  <a:pt x="349371" y="58799"/>
                </a:lnTo>
                <a:lnTo>
                  <a:pt x="339278" y="20459"/>
                </a:lnTo>
                <a:lnTo>
                  <a:pt x="303982" y="990"/>
                </a:lnTo>
                <a:lnTo>
                  <a:pt x="80925" y="0"/>
                </a:lnTo>
                <a:close/>
              </a:path>
            </a:pathLst>
          </a:custGeom>
          <a:solidFill>
            <a:srgbClr val="FFF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4"/>
          <p:cNvSpPr txBox="1">
            <a:spLocks noGrp="1"/>
          </p:cNvSpPr>
          <p:nvPr>
            <p:ph type="ctrTitle"/>
          </p:nvPr>
        </p:nvSpPr>
        <p:spPr>
          <a:xfrm>
            <a:off x="1309688" y="410766"/>
            <a:ext cx="95726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57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/>
          <p:nvPr/>
        </p:nvSpPr>
        <p:spPr>
          <a:xfrm>
            <a:off x="722371" y="473041"/>
            <a:ext cx="328017" cy="247352"/>
          </a:xfrm>
          <a:custGeom>
            <a:avLst/>
            <a:gdLst/>
            <a:ahLst/>
            <a:cxnLst/>
            <a:rect l="l" t="t" r="r" b="b"/>
            <a:pathLst>
              <a:path w="349884" h="351790" extrusionOk="0">
                <a:moveTo>
                  <a:pt x="80925" y="0"/>
                </a:moveTo>
                <a:lnTo>
                  <a:pt x="39487" y="1981"/>
                </a:lnTo>
                <a:lnTo>
                  <a:pt x="6342" y="26568"/>
                </a:lnTo>
                <a:lnTo>
                  <a:pt x="0" y="65247"/>
                </a:lnTo>
                <a:lnTo>
                  <a:pt x="0" y="286296"/>
                </a:lnTo>
                <a:lnTo>
                  <a:pt x="6342" y="325119"/>
                </a:lnTo>
                <a:lnTo>
                  <a:pt x="39487" y="349719"/>
                </a:lnTo>
                <a:lnTo>
                  <a:pt x="72421" y="351693"/>
                </a:lnTo>
                <a:lnTo>
                  <a:pt x="276860" y="351693"/>
                </a:lnTo>
                <a:lnTo>
                  <a:pt x="316269" y="347738"/>
                </a:lnTo>
                <a:lnTo>
                  <a:pt x="345632" y="318388"/>
                </a:lnTo>
                <a:lnTo>
                  <a:pt x="349519" y="65247"/>
                </a:lnTo>
                <a:lnTo>
                  <a:pt x="349371" y="58794"/>
                </a:lnTo>
                <a:lnTo>
                  <a:pt x="339278" y="20446"/>
                </a:lnTo>
                <a:lnTo>
                  <a:pt x="303982" y="990"/>
                </a:lnTo>
                <a:lnTo>
                  <a:pt x="80925" y="0"/>
                </a:lnTo>
                <a:close/>
              </a:path>
            </a:pathLst>
          </a:custGeom>
          <a:solidFill>
            <a:srgbClr val="FFF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5"/>
          <p:cNvSpPr/>
          <p:nvPr/>
        </p:nvSpPr>
        <p:spPr>
          <a:xfrm>
            <a:off x="559159" y="789393"/>
            <a:ext cx="11322248" cy="0"/>
          </a:xfrm>
          <a:custGeom>
            <a:avLst/>
            <a:gdLst/>
            <a:ahLst/>
            <a:cxnLst/>
            <a:rect l="l" t="t" r="r" b="b"/>
            <a:pathLst>
              <a:path w="12077065" h="120000" extrusionOk="0">
                <a:moveTo>
                  <a:pt x="0" y="0"/>
                </a:moveTo>
                <a:lnTo>
                  <a:pt x="12076658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5"/>
          <p:cNvSpPr/>
          <p:nvPr/>
        </p:nvSpPr>
        <p:spPr>
          <a:xfrm>
            <a:off x="8215313" y="44649"/>
            <a:ext cx="3821906" cy="110728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5"/>
          <p:cNvSpPr/>
          <p:nvPr/>
        </p:nvSpPr>
        <p:spPr>
          <a:xfrm>
            <a:off x="762000" y="1294805"/>
            <a:ext cx="1857375" cy="15626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54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61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542329" y="1982391"/>
            <a:ext cx="11107341" cy="25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21457" lvl="0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87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2915" lvl="1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964372" lvl="2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285829" lvl="3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607287" lvl="4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1928744" lvl="5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250201" lvl="6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571659" lvl="7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893116" lvl="8" indent="-160729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86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5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66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57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542329" y="1982391"/>
            <a:ext cx="11107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064166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2428875" y="884039"/>
            <a:ext cx="73342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542329" y="1982391"/>
            <a:ext cx="11107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19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7256396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rupliec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xmlns="" id="{70288AD0-96B0-49AD-8C0C-766B7506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6023"/>
          <a:stretch/>
        </p:blipFill>
        <p:spPr>
          <a:xfrm>
            <a:off x="-1" y="10"/>
            <a:ext cx="12188826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C6FE02-0AFD-40FD-A421-536306FCF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202" y="758952"/>
            <a:ext cx="5701477" cy="3566160"/>
          </a:xfrm>
        </p:spPr>
        <p:txBody>
          <a:bodyPr>
            <a:noAutofit/>
          </a:bodyPr>
          <a:lstStyle/>
          <a:p>
            <a:pPr algn="ctr"/>
            <a:r>
              <a:rPr lang="ca-ES" sz="5400" dirty="0">
                <a:solidFill>
                  <a:schemeClr val="tx1"/>
                </a:solidFill>
              </a:rPr>
              <a:t>Activitats per fomentar el pensament crític a través de l’argumentació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6531B43-907C-447F-8EE0-9DE7520C1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4201" y="4645152"/>
            <a:ext cx="5704249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a-ES" sz="1900" dirty="0" err="1"/>
              <a:t>GruP</a:t>
            </a:r>
            <a:r>
              <a:rPr lang="ca-ES" sz="1900" dirty="0"/>
              <a:t> Llenguatge i Ensenyament de les Ciències</a:t>
            </a:r>
          </a:p>
          <a:p>
            <a:pPr>
              <a:lnSpc>
                <a:spcPct val="100000"/>
              </a:lnSpc>
            </a:pPr>
            <a:r>
              <a:rPr lang="ca-ES" sz="1900" dirty="0"/>
              <a:t>4 desembre 2019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5FBD20C-DCED-4E97-9C65-AA32D674C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5536"/>
            <a:ext cx="4653435" cy="454692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79F26540-ED06-44F0-B2E4-D76DF09DA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" r="-2" b="-2"/>
          <a:stretch/>
        </p:blipFill>
        <p:spPr>
          <a:xfrm>
            <a:off x="20" y="1321308"/>
            <a:ext cx="4489684" cy="4215384"/>
          </a:xfrm>
          <a:prstGeom prst="rect">
            <a:avLst/>
          </a:prstGeom>
        </p:spPr>
      </p:pic>
      <p:cxnSp>
        <p:nvCxnSpPr>
          <p:cNvPr id="55" name="Straight Connector 49">
            <a:extLst>
              <a:ext uri="{FF2B5EF4-FFF2-40B4-BE49-F238E27FC236}">
                <a16:creationId xmlns:a16="http://schemas.microsoft.com/office/drawing/2014/main" xmlns="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525037" y="4474741"/>
            <a:ext cx="555814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1">
            <a:extLst>
              <a:ext uri="{FF2B5EF4-FFF2-40B4-BE49-F238E27FC236}">
                <a16:creationId xmlns:a16="http://schemas.microsoft.com/office/drawing/2014/main" xmlns="" id="{B40A8CA7-7D5A-43B0-A1A0-B558ECA9E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545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/>
          <p:nvPr/>
        </p:nvSpPr>
        <p:spPr>
          <a:xfrm>
            <a:off x="4811911" y="1025128"/>
            <a:ext cx="1303734" cy="13126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8231981" y="2160984"/>
            <a:ext cx="2018109" cy="150911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2091928" y="2634258"/>
            <a:ext cx="2018109" cy="15180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2506265" y="410766"/>
            <a:ext cx="7500938" cy="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30" rIns="0" bIns="0" anchor="t" anchorCtr="0">
            <a:spAutoFit/>
          </a:bodyPr>
          <a:lstStyle/>
          <a:p>
            <a:pPr marL="8929">
              <a:buClr>
                <a:srgbClr val="000000"/>
              </a:buClr>
            </a:pPr>
            <a:r>
              <a:rPr lang="es-ES" sz="1969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Com</a:t>
            </a:r>
            <a:r>
              <a:rPr lang="es-ES" sz="1969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1969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desenvolupar</a:t>
            </a:r>
            <a:r>
              <a:rPr lang="es-ES" sz="1969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el </a:t>
            </a:r>
            <a:r>
              <a:rPr lang="es-ES" sz="1969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pensament</a:t>
            </a:r>
            <a:r>
              <a:rPr lang="es-ES" sz="1969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1969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crític</a:t>
            </a:r>
            <a:r>
              <a:rPr lang="es-ES" sz="1969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en </a:t>
            </a:r>
            <a:r>
              <a:rPr lang="es-ES" sz="1969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els</a:t>
            </a:r>
            <a:r>
              <a:rPr lang="es-ES" sz="1969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1969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projectes</a:t>
            </a:r>
            <a:r>
              <a:rPr lang="es-ES" sz="1969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?</a:t>
            </a:r>
            <a:endParaRPr sz="1969" b="1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065778" y="449225"/>
            <a:ext cx="246013" cy="247352"/>
          </a:xfrm>
          <a:custGeom>
            <a:avLst/>
            <a:gdLst/>
            <a:ahLst/>
            <a:cxnLst/>
            <a:rect l="l" t="t" r="r" b="b"/>
            <a:pathLst>
              <a:path w="349884" h="351790" extrusionOk="0">
                <a:moveTo>
                  <a:pt x="80925" y="0"/>
                </a:moveTo>
                <a:lnTo>
                  <a:pt x="39487" y="1981"/>
                </a:lnTo>
                <a:lnTo>
                  <a:pt x="6342" y="26581"/>
                </a:lnTo>
                <a:lnTo>
                  <a:pt x="0" y="65252"/>
                </a:lnTo>
                <a:lnTo>
                  <a:pt x="0" y="286302"/>
                </a:lnTo>
                <a:lnTo>
                  <a:pt x="6342" y="325132"/>
                </a:lnTo>
                <a:lnTo>
                  <a:pt x="39487" y="349719"/>
                </a:lnTo>
                <a:lnTo>
                  <a:pt x="72421" y="351693"/>
                </a:lnTo>
                <a:lnTo>
                  <a:pt x="276860" y="351693"/>
                </a:lnTo>
                <a:lnTo>
                  <a:pt x="316269" y="347751"/>
                </a:lnTo>
                <a:lnTo>
                  <a:pt x="345632" y="318388"/>
                </a:lnTo>
                <a:lnTo>
                  <a:pt x="349519" y="65252"/>
                </a:lnTo>
                <a:lnTo>
                  <a:pt x="349371" y="58799"/>
                </a:lnTo>
                <a:lnTo>
                  <a:pt x="339278" y="20459"/>
                </a:lnTo>
                <a:lnTo>
                  <a:pt x="303982" y="990"/>
                </a:lnTo>
                <a:lnTo>
                  <a:pt x="80925" y="0"/>
                </a:lnTo>
                <a:close/>
              </a:path>
            </a:pathLst>
          </a:custGeom>
          <a:solidFill>
            <a:srgbClr val="FFF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1943370" y="765577"/>
            <a:ext cx="8491686" cy="0"/>
          </a:xfrm>
          <a:custGeom>
            <a:avLst/>
            <a:gdLst/>
            <a:ahLst/>
            <a:cxnLst/>
            <a:rect l="l" t="t" r="r" b="b"/>
            <a:pathLst>
              <a:path w="12077065" h="120000" extrusionOk="0">
                <a:moveTo>
                  <a:pt x="0" y="0"/>
                </a:moveTo>
                <a:lnTo>
                  <a:pt x="12076658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8"/>
          <p:cNvSpPr/>
          <p:nvPr/>
        </p:nvSpPr>
        <p:spPr>
          <a:xfrm>
            <a:off x="4913709" y="2527102"/>
            <a:ext cx="2552105" cy="2228377"/>
          </a:xfrm>
          <a:custGeom>
            <a:avLst/>
            <a:gdLst/>
            <a:ahLst/>
            <a:cxnLst/>
            <a:rect l="l" t="t" r="r" b="b"/>
            <a:pathLst>
              <a:path w="2455545" h="2533015" extrusionOk="0">
                <a:moveTo>
                  <a:pt x="1227478" y="0"/>
                </a:moveTo>
                <a:lnTo>
                  <a:pt x="1182602" y="840"/>
                </a:lnTo>
                <a:lnTo>
                  <a:pt x="1137774" y="3363"/>
                </a:lnTo>
                <a:lnTo>
                  <a:pt x="1093043" y="7568"/>
                </a:lnTo>
                <a:lnTo>
                  <a:pt x="1048457" y="13455"/>
                </a:lnTo>
                <a:lnTo>
                  <a:pt x="1004063" y="21024"/>
                </a:lnTo>
                <a:lnTo>
                  <a:pt x="959911" y="30274"/>
                </a:lnTo>
                <a:lnTo>
                  <a:pt x="916048" y="41207"/>
                </a:lnTo>
                <a:lnTo>
                  <a:pt x="872523" y="53821"/>
                </a:lnTo>
                <a:lnTo>
                  <a:pt x="829384" y="68118"/>
                </a:lnTo>
                <a:lnTo>
                  <a:pt x="786679" y="84096"/>
                </a:lnTo>
                <a:lnTo>
                  <a:pt x="744457" y="101756"/>
                </a:lnTo>
                <a:lnTo>
                  <a:pt x="702765" y="121098"/>
                </a:lnTo>
                <a:lnTo>
                  <a:pt x="661653" y="142123"/>
                </a:lnTo>
                <a:lnTo>
                  <a:pt x="621167" y="164829"/>
                </a:lnTo>
                <a:lnTo>
                  <a:pt x="581357" y="189217"/>
                </a:lnTo>
                <a:lnTo>
                  <a:pt x="542271" y="215286"/>
                </a:lnTo>
                <a:lnTo>
                  <a:pt x="503956" y="243038"/>
                </a:lnTo>
                <a:lnTo>
                  <a:pt x="466462" y="272472"/>
                </a:lnTo>
                <a:lnTo>
                  <a:pt x="429836" y="303588"/>
                </a:lnTo>
                <a:lnTo>
                  <a:pt x="394127" y="336385"/>
                </a:lnTo>
                <a:lnTo>
                  <a:pt x="359383" y="370865"/>
                </a:lnTo>
                <a:lnTo>
                  <a:pt x="326712" y="405856"/>
                </a:lnTo>
                <a:lnTo>
                  <a:pt x="295597" y="441797"/>
                </a:lnTo>
                <a:lnTo>
                  <a:pt x="266037" y="478642"/>
                </a:lnTo>
                <a:lnTo>
                  <a:pt x="238033" y="516346"/>
                </a:lnTo>
                <a:lnTo>
                  <a:pt x="211585" y="554861"/>
                </a:lnTo>
                <a:lnTo>
                  <a:pt x="186692" y="594141"/>
                </a:lnTo>
                <a:lnTo>
                  <a:pt x="163356" y="634139"/>
                </a:lnTo>
                <a:lnTo>
                  <a:pt x="141575" y="674810"/>
                </a:lnTo>
                <a:lnTo>
                  <a:pt x="121350" y="716107"/>
                </a:lnTo>
                <a:lnTo>
                  <a:pt x="102681" y="757984"/>
                </a:lnTo>
                <a:lnTo>
                  <a:pt x="85567" y="800394"/>
                </a:lnTo>
                <a:lnTo>
                  <a:pt x="70009" y="843291"/>
                </a:lnTo>
                <a:lnTo>
                  <a:pt x="56007" y="886628"/>
                </a:lnTo>
                <a:lnTo>
                  <a:pt x="43561" y="930359"/>
                </a:lnTo>
                <a:lnTo>
                  <a:pt x="32671" y="974438"/>
                </a:lnTo>
                <a:lnTo>
                  <a:pt x="23336" y="1018819"/>
                </a:lnTo>
                <a:lnTo>
                  <a:pt x="15557" y="1063455"/>
                </a:lnTo>
                <a:lnTo>
                  <a:pt x="9334" y="1108299"/>
                </a:lnTo>
                <a:lnTo>
                  <a:pt x="4667" y="1153305"/>
                </a:lnTo>
                <a:lnTo>
                  <a:pt x="1555" y="1198428"/>
                </a:lnTo>
                <a:lnTo>
                  <a:pt x="0" y="1243620"/>
                </a:lnTo>
                <a:lnTo>
                  <a:pt x="0" y="1288835"/>
                </a:lnTo>
                <a:lnTo>
                  <a:pt x="1555" y="1334027"/>
                </a:lnTo>
                <a:lnTo>
                  <a:pt x="4667" y="1379150"/>
                </a:lnTo>
                <a:lnTo>
                  <a:pt x="9334" y="1424156"/>
                </a:lnTo>
                <a:lnTo>
                  <a:pt x="15557" y="1469001"/>
                </a:lnTo>
                <a:lnTo>
                  <a:pt x="23336" y="1513636"/>
                </a:lnTo>
                <a:lnTo>
                  <a:pt x="32671" y="1558017"/>
                </a:lnTo>
                <a:lnTo>
                  <a:pt x="43561" y="1602096"/>
                </a:lnTo>
                <a:lnTo>
                  <a:pt x="56007" y="1645827"/>
                </a:lnTo>
                <a:lnTo>
                  <a:pt x="70009" y="1689165"/>
                </a:lnTo>
                <a:lnTo>
                  <a:pt x="85567" y="1732061"/>
                </a:lnTo>
                <a:lnTo>
                  <a:pt x="102681" y="1774471"/>
                </a:lnTo>
                <a:lnTo>
                  <a:pt x="121350" y="1816348"/>
                </a:lnTo>
                <a:lnTo>
                  <a:pt x="141575" y="1857645"/>
                </a:lnTo>
                <a:lnTo>
                  <a:pt x="163356" y="1898316"/>
                </a:lnTo>
                <a:lnTo>
                  <a:pt x="186692" y="1938315"/>
                </a:lnTo>
                <a:lnTo>
                  <a:pt x="211585" y="1977595"/>
                </a:lnTo>
                <a:lnTo>
                  <a:pt x="238033" y="2016109"/>
                </a:lnTo>
                <a:lnTo>
                  <a:pt x="266037" y="2053813"/>
                </a:lnTo>
                <a:lnTo>
                  <a:pt x="295597" y="2090658"/>
                </a:lnTo>
                <a:lnTo>
                  <a:pt x="326712" y="2126600"/>
                </a:lnTo>
                <a:lnTo>
                  <a:pt x="359383" y="2161590"/>
                </a:lnTo>
                <a:lnTo>
                  <a:pt x="394127" y="2196070"/>
                </a:lnTo>
                <a:lnTo>
                  <a:pt x="429836" y="2228867"/>
                </a:lnTo>
                <a:lnTo>
                  <a:pt x="466462" y="2259983"/>
                </a:lnTo>
                <a:lnTo>
                  <a:pt x="503956" y="2289417"/>
                </a:lnTo>
                <a:lnTo>
                  <a:pt x="542271" y="2317169"/>
                </a:lnTo>
                <a:lnTo>
                  <a:pt x="581357" y="2343239"/>
                </a:lnTo>
                <a:lnTo>
                  <a:pt x="621167" y="2367627"/>
                </a:lnTo>
                <a:lnTo>
                  <a:pt x="661653" y="2390333"/>
                </a:lnTo>
                <a:lnTo>
                  <a:pt x="702765" y="2411357"/>
                </a:lnTo>
                <a:lnTo>
                  <a:pt x="744457" y="2430699"/>
                </a:lnTo>
                <a:lnTo>
                  <a:pt x="786679" y="2448359"/>
                </a:lnTo>
                <a:lnTo>
                  <a:pt x="829384" y="2464338"/>
                </a:lnTo>
                <a:lnTo>
                  <a:pt x="872523" y="2478634"/>
                </a:lnTo>
                <a:lnTo>
                  <a:pt x="916048" y="2491248"/>
                </a:lnTo>
                <a:lnTo>
                  <a:pt x="959911" y="2502181"/>
                </a:lnTo>
                <a:lnTo>
                  <a:pt x="1004063" y="2511432"/>
                </a:lnTo>
                <a:lnTo>
                  <a:pt x="1048457" y="2519000"/>
                </a:lnTo>
                <a:lnTo>
                  <a:pt x="1093043" y="2524887"/>
                </a:lnTo>
                <a:lnTo>
                  <a:pt x="1137774" y="2529092"/>
                </a:lnTo>
                <a:lnTo>
                  <a:pt x="1182602" y="2531615"/>
                </a:lnTo>
                <a:lnTo>
                  <a:pt x="1227478" y="2532456"/>
                </a:lnTo>
                <a:lnTo>
                  <a:pt x="1272353" y="2531615"/>
                </a:lnTo>
                <a:lnTo>
                  <a:pt x="1317181" y="2529092"/>
                </a:lnTo>
                <a:lnTo>
                  <a:pt x="1361912" y="2524887"/>
                </a:lnTo>
                <a:lnTo>
                  <a:pt x="1406498" y="2519000"/>
                </a:lnTo>
                <a:lnTo>
                  <a:pt x="1450891" y="2511432"/>
                </a:lnTo>
                <a:lnTo>
                  <a:pt x="1495043" y="2502181"/>
                </a:lnTo>
                <a:lnTo>
                  <a:pt x="1538906" y="2491248"/>
                </a:lnTo>
                <a:lnTo>
                  <a:pt x="1582430" y="2478634"/>
                </a:lnTo>
                <a:lnTo>
                  <a:pt x="1625569" y="2464338"/>
                </a:lnTo>
                <a:lnTo>
                  <a:pt x="1668273" y="2448359"/>
                </a:lnTo>
                <a:lnTo>
                  <a:pt x="1710495" y="2430699"/>
                </a:lnTo>
                <a:lnTo>
                  <a:pt x="1752187" y="2411357"/>
                </a:lnTo>
                <a:lnTo>
                  <a:pt x="1793299" y="2390333"/>
                </a:lnTo>
                <a:lnTo>
                  <a:pt x="1833784" y="2367627"/>
                </a:lnTo>
                <a:lnTo>
                  <a:pt x="1873593" y="2343239"/>
                </a:lnTo>
                <a:lnTo>
                  <a:pt x="1912679" y="2317169"/>
                </a:lnTo>
                <a:lnTo>
                  <a:pt x="1950992" y="2289417"/>
                </a:lnTo>
                <a:lnTo>
                  <a:pt x="1988486" y="2259983"/>
                </a:lnTo>
                <a:lnTo>
                  <a:pt x="2025111" y="2228867"/>
                </a:lnTo>
                <a:lnTo>
                  <a:pt x="2060819" y="2196070"/>
                </a:lnTo>
                <a:lnTo>
                  <a:pt x="2095562" y="2161590"/>
                </a:lnTo>
                <a:lnTo>
                  <a:pt x="2128233" y="2126600"/>
                </a:lnTo>
                <a:lnTo>
                  <a:pt x="2159349" y="2090658"/>
                </a:lnTo>
                <a:lnTo>
                  <a:pt x="2188909" y="2053813"/>
                </a:lnTo>
                <a:lnTo>
                  <a:pt x="2216913" y="2016109"/>
                </a:lnTo>
                <a:lnTo>
                  <a:pt x="2243361" y="1977595"/>
                </a:lnTo>
                <a:lnTo>
                  <a:pt x="2268253" y="1938315"/>
                </a:lnTo>
                <a:lnTo>
                  <a:pt x="2291590" y="1898316"/>
                </a:lnTo>
                <a:lnTo>
                  <a:pt x="2313371" y="1857645"/>
                </a:lnTo>
                <a:lnTo>
                  <a:pt x="2333596" y="1816348"/>
                </a:lnTo>
                <a:lnTo>
                  <a:pt x="2352265" y="1774471"/>
                </a:lnTo>
                <a:lnTo>
                  <a:pt x="2369378" y="1732061"/>
                </a:lnTo>
                <a:lnTo>
                  <a:pt x="2384936" y="1689165"/>
                </a:lnTo>
                <a:lnTo>
                  <a:pt x="2398938" y="1645827"/>
                </a:lnTo>
                <a:lnTo>
                  <a:pt x="2411384" y="1602096"/>
                </a:lnTo>
                <a:lnTo>
                  <a:pt x="2422275" y="1558017"/>
                </a:lnTo>
                <a:lnTo>
                  <a:pt x="2431609" y="1513636"/>
                </a:lnTo>
                <a:lnTo>
                  <a:pt x="2439388" y="1469001"/>
                </a:lnTo>
                <a:lnTo>
                  <a:pt x="2445611" y="1424156"/>
                </a:lnTo>
                <a:lnTo>
                  <a:pt x="2450279" y="1379150"/>
                </a:lnTo>
                <a:lnTo>
                  <a:pt x="2453390" y="1334027"/>
                </a:lnTo>
                <a:lnTo>
                  <a:pt x="2454946" y="1288835"/>
                </a:lnTo>
                <a:lnTo>
                  <a:pt x="2454946" y="1243620"/>
                </a:lnTo>
                <a:lnTo>
                  <a:pt x="2453390" y="1198428"/>
                </a:lnTo>
                <a:lnTo>
                  <a:pt x="2450279" y="1153305"/>
                </a:lnTo>
                <a:lnTo>
                  <a:pt x="2445611" y="1108299"/>
                </a:lnTo>
                <a:lnTo>
                  <a:pt x="2439388" y="1063455"/>
                </a:lnTo>
                <a:lnTo>
                  <a:pt x="2431609" y="1018819"/>
                </a:lnTo>
                <a:lnTo>
                  <a:pt x="2422275" y="974438"/>
                </a:lnTo>
                <a:lnTo>
                  <a:pt x="2411384" y="930359"/>
                </a:lnTo>
                <a:lnTo>
                  <a:pt x="2398938" y="886628"/>
                </a:lnTo>
                <a:lnTo>
                  <a:pt x="2384936" y="843291"/>
                </a:lnTo>
                <a:lnTo>
                  <a:pt x="2369378" y="800394"/>
                </a:lnTo>
                <a:lnTo>
                  <a:pt x="2352265" y="757984"/>
                </a:lnTo>
                <a:lnTo>
                  <a:pt x="2333596" y="716107"/>
                </a:lnTo>
                <a:lnTo>
                  <a:pt x="2313371" y="674810"/>
                </a:lnTo>
                <a:lnTo>
                  <a:pt x="2291590" y="634139"/>
                </a:lnTo>
                <a:lnTo>
                  <a:pt x="2268253" y="594141"/>
                </a:lnTo>
                <a:lnTo>
                  <a:pt x="2243361" y="554861"/>
                </a:lnTo>
                <a:lnTo>
                  <a:pt x="2216913" y="516346"/>
                </a:lnTo>
                <a:lnTo>
                  <a:pt x="2188909" y="478642"/>
                </a:lnTo>
                <a:lnTo>
                  <a:pt x="2159349" y="441797"/>
                </a:lnTo>
                <a:lnTo>
                  <a:pt x="2128233" y="405856"/>
                </a:lnTo>
                <a:lnTo>
                  <a:pt x="2095562" y="370865"/>
                </a:lnTo>
                <a:lnTo>
                  <a:pt x="2060819" y="336385"/>
                </a:lnTo>
                <a:lnTo>
                  <a:pt x="2025111" y="303588"/>
                </a:lnTo>
                <a:lnTo>
                  <a:pt x="1988486" y="272472"/>
                </a:lnTo>
                <a:lnTo>
                  <a:pt x="1950992" y="243038"/>
                </a:lnTo>
                <a:lnTo>
                  <a:pt x="1912679" y="215286"/>
                </a:lnTo>
                <a:lnTo>
                  <a:pt x="1873593" y="189217"/>
                </a:lnTo>
                <a:lnTo>
                  <a:pt x="1833784" y="164829"/>
                </a:lnTo>
                <a:lnTo>
                  <a:pt x="1793299" y="142123"/>
                </a:lnTo>
                <a:lnTo>
                  <a:pt x="1752187" y="121098"/>
                </a:lnTo>
                <a:lnTo>
                  <a:pt x="1710495" y="101756"/>
                </a:lnTo>
                <a:lnTo>
                  <a:pt x="1668273" y="84096"/>
                </a:lnTo>
                <a:lnTo>
                  <a:pt x="1625569" y="68118"/>
                </a:lnTo>
                <a:lnTo>
                  <a:pt x="1582430" y="53821"/>
                </a:lnTo>
                <a:lnTo>
                  <a:pt x="1538906" y="41207"/>
                </a:lnTo>
                <a:lnTo>
                  <a:pt x="1495043" y="30274"/>
                </a:lnTo>
                <a:lnTo>
                  <a:pt x="1450891" y="21024"/>
                </a:lnTo>
                <a:lnTo>
                  <a:pt x="1406498" y="13455"/>
                </a:lnTo>
                <a:lnTo>
                  <a:pt x="1361912" y="7568"/>
                </a:lnTo>
                <a:lnTo>
                  <a:pt x="1317181" y="3363"/>
                </a:lnTo>
                <a:lnTo>
                  <a:pt x="1272353" y="840"/>
                </a:lnTo>
                <a:lnTo>
                  <a:pt x="1227478" y="0"/>
                </a:lnTo>
                <a:close/>
              </a:path>
            </a:pathLst>
          </a:custGeom>
          <a:solidFill>
            <a:srgbClr val="FFF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8942784" y="4720233"/>
            <a:ext cx="1259086" cy="17412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8467725" y="1453753"/>
            <a:ext cx="1814959" cy="52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30" rIns="0" bIns="0" anchor="t" anchorCtr="0">
            <a:spAutoFit/>
          </a:bodyPr>
          <a:lstStyle/>
          <a:p>
            <a:pPr marL="8929" algn="ctr">
              <a:buClr>
                <a:srgbClr val="000000"/>
              </a:buClr>
            </a:pPr>
            <a:r>
              <a:rPr lang="es-ES" sz="1687" b="1" kern="0" dirty="0" err="1">
                <a:solidFill>
                  <a:srgbClr val="FF0000"/>
                </a:solidFill>
                <a:cs typeface="Arial"/>
                <a:sym typeface="Arial"/>
              </a:rPr>
              <a:t>Prendre</a:t>
            </a:r>
            <a:r>
              <a:rPr lang="es-ES" sz="1687" b="1" kern="0" dirty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s-ES" sz="1687" b="1" kern="0" dirty="0" err="1">
                <a:solidFill>
                  <a:srgbClr val="FF0000"/>
                </a:solidFill>
                <a:ea typeface="Arial"/>
                <a:cs typeface="Arial"/>
                <a:sym typeface="Arial"/>
              </a:rPr>
              <a:t>decisions</a:t>
            </a:r>
            <a:r>
              <a:rPr lang="es-ES" sz="1687" b="1" kern="0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/ Actuar </a:t>
            </a:r>
            <a:endParaRPr sz="1687" kern="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6256734" y="1418115"/>
            <a:ext cx="1954709" cy="26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30" rIns="0" bIns="0" anchor="t" anchorCtr="0">
            <a:spAutoFit/>
          </a:bodyPr>
          <a:lstStyle/>
          <a:p>
            <a:pPr marL="8929">
              <a:buClr>
                <a:srgbClr val="000000"/>
              </a:buClr>
            </a:pPr>
            <a:r>
              <a:rPr lang="es-ES" sz="1687" b="1" kern="0" dirty="0">
                <a:solidFill>
                  <a:srgbClr val="000000"/>
                </a:solidFill>
                <a:cs typeface="Arial"/>
                <a:sym typeface="Arial"/>
              </a:rPr>
              <a:t>A</a:t>
            </a:r>
            <a:r>
              <a:rPr lang="es-ES" sz="1687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valuar les </a:t>
            </a:r>
            <a:r>
              <a:rPr lang="es-ES" sz="1687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fonts</a:t>
            </a:r>
            <a:endParaRPr sz="168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034778" y="1877021"/>
            <a:ext cx="2203847" cy="79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37" rIns="0" bIns="0" anchor="t" anchorCtr="0">
            <a:spAutoFit/>
          </a:bodyPr>
          <a:lstStyle/>
          <a:p>
            <a:pPr marL="312528" marR="3572" indent="-303599">
              <a:lnSpc>
                <a:spcPct val="100699"/>
              </a:lnSpc>
              <a:buClr>
                <a:srgbClr val="000000"/>
              </a:buClr>
            </a:pPr>
            <a:r>
              <a:rPr lang="es-ES" sz="1687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Desenvolupar</a:t>
            </a:r>
            <a:r>
              <a:rPr lang="es-ES" sz="1687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1687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opinions</a:t>
            </a:r>
            <a:r>
              <a:rPr lang="es-ES" sz="1687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 </a:t>
            </a:r>
            <a:r>
              <a:rPr lang="es-ES" sz="1687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independients</a:t>
            </a:r>
            <a:endParaRPr sz="168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1886545" y="4597003"/>
            <a:ext cx="3462933" cy="5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564" rIns="0" bIns="0" anchor="t" anchorCtr="0">
            <a:spAutoFit/>
          </a:bodyPr>
          <a:lstStyle/>
          <a:p>
            <a:pPr marL="8929">
              <a:buClr>
                <a:srgbClr val="000000"/>
              </a:buClr>
            </a:pPr>
            <a:r>
              <a:rPr lang="es-ES" sz="1687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Analitzar</a:t>
            </a:r>
            <a:r>
              <a:rPr lang="es-ES" sz="1687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discursos i </a:t>
            </a:r>
          </a:p>
          <a:p>
            <a:pPr marL="8929">
              <a:buClr>
                <a:srgbClr val="000000"/>
              </a:buClr>
            </a:pPr>
            <a:r>
              <a:rPr lang="es-ES" sz="1687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conèixer</a:t>
            </a:r>
            <a:r>
              <a:rPr lang="es-ES" sz="1687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1687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altres</a:t>
            </a:r>
            <a:r>
              <a:rPr lang="es-ES" sz="1687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1687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posicionaments</a:t>
            </a:r>
            <a:endParaRPr sz="1687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1524000" y="5143500"/>
            <a:ext cx="1723430" cy="1714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4981575" y="3075385"/>
            <a:ext cx="2478881" cy="1034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30" rIns="0" bIns="0" anchor="t" anchorCtr="0">
            <a:spAutoFit/>
          </a:bodyPr>
          <a:lstStyle/>
          <a:p>
            <a:pPr marL="339316" marR="329940" algn="ctr">
              <a:lnSpc>
                <a:spcPct val="113599"/>
              </a:lnSpc>
              <a:buClr>
                <a:srgbClr val="000000"/>
              </a:buClr>
            </a:pPr>
            <a:r>
              <a:rPr lang="es-ES" sz="2320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Pensamient</a:t>
            </a:r>
            <a:r>
              <a:rPr lang="es-ES" sz="2320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 </a:t>
            </a:r>
            <a:r>
              <a:rPr lang="es-ES" sz="2320" b="1" kern="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crític</a:t>
            </a:r>
            <a:endParaRPr sz="2320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>
              <a:spcBef>
                <a:spcPts val="309"/>
              </a:spcBef>
              <a:buClr>
                <a:srgbClr val="000000"/>
              </a:buClr>
            </a:pPr>
            <a:r>
              <a:rPr lang="es-ES" sz="1125" b="1" kern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(Jiménez-Aleixandre i Puig 2017)</a:t>
            </a:r>
            <a:endParaRPr sz="1125" kern="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267700" y="4136231"/>
            <a:ext cx="2400300" cy="6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687" b="1" kern="0" dirty="0">
                <a:solidFill>
                  <a:srgbClr val="000000"/>
                </a:solidFill>
                <a:cs typeface="Arial"/>
                <a:sym typeface="Arial"/>
              </a:rPr>
              <a:t>Contrastar </a:t>
            </a:r>
            <a:r>
              <a:rPr lang="es-ES" sz="1687" b="1" kern="0" dirty="0" err="1">
                <a:solidFill>
                  <a:srgbClr val="000000"/>
                </a:solidFill>
                <a:cs typeface="Arial"/>
                <a:sym typeface="Arial"/>
              </a:rPr>
              <a:t>proves</a:t>
            </a:r>
            <a:r>
              <a:rPr lang="es-ES" sz="1687" b="1" kern="0" dirty="0">
                <a:solidFill>
                  <a:srgbClr val="000000"/>
                </a:solidFill>
                <a:cs typeface="Arial"/>
                <a:sym typeface="Arial"/>
              </a:rPr>
              <a:t>/comparar</a:t>
            </a:r>
          </a:p>
        </p:txBody>
      </p:sp>
      <p:pic>
        <p:nvPicPr>
          <p:cNvPr id="22" name="21 Imagen" descr="22222222222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3488" y="5337947"/>
            <a:ext cx="2417280" cy="13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2479477" y="410766"/>
            <a:ext cx="5483216" cy="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930" rIns="0" bIns="0" anchor="t" anchorCtr="0">
            <a:spAutoFit/>
          </a:bodyPr>
          <a:lstStyle/>
          <a:p>
            <a:pPr marL="8929"/>
            <a:r>
              <a:rPr lang="es-ES" sz="1969" dirty="0" err="1"/>
              <a:t>Estratègies</a:t>
            </a:r>
            <a:r>
              <a:rPr lang="es-ES" sz="1969" dirty="0"/>
              <a:t> </a:t>
            </a:r>
            <a:r>
              <a:rPr lang="es-ES" sz="1969" dirty="0" err="1"/>
              <a:t>didàctiques</a:t>
            </a:r>
            <a:r>
              <a:rPr lang="es-ES" sz="1969" dirty="0"/>
              <a:t> </a:t>
            </a:r>
            <a:r>
              <a:rPr lang="es-ES" sz="1969" dirty="0" err="1"/>
              <a:t>utilitzades</a:t>
            </a:r>
            <a:endParaRPr sz="1969" dirty="0"/>
          </a:p>
        </p:txBody>
      </p:sp>
      <p:sp>
        <p:nvSpPr>
          <p:cNvPr id="167" name="Google Shape;167;p11"/>
          <p:cNvSpPr/>
          <p:nvPr/>
        </p:nvSpPr>
        <p:spPr>
          <a:xfrm>
            <a:off x="2065778" y="449225"/>
            <a:ext cx="246013" cy="247352"/>
          </a:xfrm>
          <a:custGeom>
            <a:avLst/>
            <a:gdLst/>
            <a:ahLst/>
            <a:cxnLst/>
            <a:rect l="l" t="t" r="r" b="b"/>
            <a:pathLst>
              <a:path w="349884" h="351790" extrusionOk="0">
                <a:moveTo>
                  <a:pt x="80925" y="0"/>
                </a:moveTo>
                <a:lnTo>
                  <a:pt x="39487" y="1981"/>
                </a:lnTo>
                <a:lnTo>
                  <a:pt x="6342" y="26581"/>
                </a:lnTo>
                <a:lnTo>
                  <a:pt x="0" y="65252"/>
                </a:lnTo>
                <a:lnTo>
                  <a:pt x="0" y="286302"/>
                </a:lnTo>
                <a:lnTo>
                  <a:pt x="6342" y="325132"/>
                </a:lnTo>
                <a:lnTo>
                  <a:pt x="39487" y="349719"/>
                </a:lnTo>
                <a:lnTo>
                  <a:pt x="72421" y="351693"/>
                </a:lnTo>
                <a:lnTo>
                  <a:pt x="276860" y="351693"/>
                </a:lnTo>
                <a:lnTo>
                  <a:pt x="316269" y="347751"/>
                </a:lnTo>
                <a:lnTo>
                  <a:pt x="345632" y="318388"/>
                </a:lnTo>
                <a:lnTo>
                  <a:pt x="349519" y="65252"/>
                </a:lnTo>
                <a:lnTo>
                  <a:pt x="349371" y="58799"/>
                </a:lnTo>
                <a:lnTo>
                  <a:pt x="339278" y="20459"/>
                </a:lnTo>
                <a:lnTo>
                  <a:pt x="303982" y="990"/>
                </a:lnTo>
                <a:lnTo>
                  <a:pt x="80925" y="0"/>
                </a:lnTo>
                <a:close/>
              </a:path>
            </a:pathLst>
          </a:custGeom>
          <a:solidFill>
            <a:srgbClr val="FFFC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1943370" y="765577"/>
            <a:ext cx="8491686" cy="0"/>
          </a:xfrm>
          <a:custGeom>
            <a:avLst/>
            <a:gdLst/>
            <a:ahLst/>
            <a:cxnLst/>
            <a:rect l="l" t="t" r="r" b="b"/>
            <a:pathLst>
              <a:path w="12077065" h="120000" extrusionOk="0">
                <a:moveTo>
                  <a:pt x="0" y="0"/>
                </a:moveTo>
                <a:lnTo>
                  <a:pt x="12076658" y="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266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2641677" y="927014"/>
            <a:ext cx="7008337" cy="890733"/>
          </a:xfrm>
          <a:prstGeom prst="rect">
            <a:avLst/>
          </a:prstGeom>
          <a:solidFill>
            <a:srgbClr val="FFFC66"/>
          </a:solidFill>
          <a:ln>
            <a:noFill/>
          </a:ln>
        </p:spPr>
        <p:txBody>
          <a:bodyPr spcFirstLastPara="1" wrap="square" lIns="0" tIns="24996" rIns="0" bIns="0" anchor="t" anchorCtr="0">
            <a:spAutoFit/>
          </a:bodyPr>
          <a:lstStyle/>
          <a:p>
            <a:pPr marL="807215">
              <a:buClr>
                <a:srgbClr val="000000"/>
              </a:buClr>
            </a:pP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Ciencia en 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context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(Sensible 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context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  <a:endParaRPr sz="2812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2595563" y="2769756"/>
            <a:ext cx="7054452" cy="1326179"/>
          </a:xfrm>
          <a:prstGeom prst="rect">
            <a:avLst/>
          </a:prstGeom>
          <a:solidFill>
            <a:srgbClr val="FFFC66"/>
          </a:solidFill>
          <a:ln>
            <a:noFill/>
          </a:ln>
        </p:spPr>
        <p:txBody>
          <a:bodyPr spcFirstLastPara="1" wrap="square" lIns="0" tIns="27668" rIns="0" bIns="0" anchor="t" anchorCtr="0">
            <a:spAutoFit/>
          </a:bodyPr>
          <a:lstStyle/>
          <a:p>
            <a:pPr marL="807215" algn="ctr">
              <a:buClr>
                <a:srgbClr val="000000"/>
              </a:buClr>
            </a:pP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Indagació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-(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pensament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reflexiu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i 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metacognitiu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)  </a:t>
            </a:r>
            <a:endParaRPr sz="2812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807215" algn="ctr">
              <a:buClr>
                <a:srgbClr val="000000"/>
              </a:buClr>
            </a:pP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(</a:t>
            </a:r>
            <a:r>
              <a:rPr lang="es-ES" sz="1406" b="1" kern="0" dirty="0">
                <a:solidFill>
                  <a:srgbClr val="000000"/>
                </a:solidFill>
                <a:cs typeface="Arial"/>
                <a:sym typeface="Arial"/>
              </a:rPr>
              <a:t>formular </a:t>
            </a:r>
            <a:r>
              <a:rPr lang="es-ES" sz="1406" b="1" kern="0" dirty="0" err="1">
                <a:solidFill>
                  <a:srgbClr val="000000"/>
                </a:solidFill>
                <a:cs typeface="Arial"/>
                <a:sym typeface="Arial"/>
              </a:rPr>
              <a:t>bones</a:t>
            </a:r>
            <a:r>
              <a:rPr lang="es-ES" sz="1406" b="1" kern="0" dirty="0">
                <a:solidFill>
                  <a:srgbClr val="000000"/>
                </a:solidFill>
                <a:cs typeface="Arial"/>
                <a:sym typeface="Arial"/>
              </a:rPr>
              <a:t> preguntes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  <a:endParaRPr sz="2812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2243407" y="4311253"/>
            <a:ext cx="7885240" cy="723467"/>
          </a:xfrm>
          <a:prstGeom prst="rect">
            <a:avLst/>
          </a:prstGeom>
          <a:solidFill>
            <a:srgbClr val="FFFC66"/>
          </a:solidFill>
          <a:ln>
            <a:noFill/>
          </a:ln>
        </p:spPr>
        <p:txBody>
          <a:bodyPr spcFirstLastPara="1" wrap="square" lIns="0" tIns="30797" rIns="0" bIns="0" anchor="t" anchorCtr="0">
            <a:spAutoFit/>
          </a:bodyPr>
          <a:lstStyle/>
          <a:p>
            <a:pPr marL="807215" algn="ctr">
              <a:buClr>
                <a:srgbClr val="000000"/>
              </a:buClr>
            </a:pP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Analitzar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(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Habilitats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de 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pensament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</a:p>
          <a:p>
            <a:pPr marL="807215" algn="ctr">
              <a:buClr>
                <a:srgbClr val="000000"/>
              </a:buClr>
            </a:pPr>
            <a:r>
              <a:rPr lang="ca-ES" sz="1687" b="1" kern="0" dirty="0">
                <a:solidFill>
                  <a:srgbClr val="000000"/>
                </a:solidFill>
                <a:cs typeface="Arial"/>
                <a:sym typeface="Arial"/>
              </a:rPr>
              <a:t>Destresa Compara i contrasta, fiabilitat fonts</a:t>
            </a:r>
            <a:endParaRPr sz="168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Google Shape;169;p11"/>
          <p:cNvSpPr txBox="1"/>
          <p:nvPr/>
        </p:nvSpPr>
        <p:spPr>
          <a:xfrm>
            <a:off x="1943369" y="2104260"/>
            <a:ext cx="8185278" cy="457987"/>
          </a:xfrm>
          <a:prstGeom prst="rect">
            <a:avLst/>
          </a:prstGeom>
          <a:solidFill>
            <a:srgbClr val="FFFC66"/>
          </a:solidFill>
          <a:ln>
            <a:noFill/>
          </a:ln>
        </p:spPr>
        <p:txBody>
          <a:bodyPr spcFirstLastPara="1" wrap="square" lIns="0" tIns="24996" rIns="0" bIns="0" anchor="t" anchorCtr="0">
            <a:spAutoFit/>
          </a:bodyPr>
          <a:lstStyle/>
          <a:p>
            <a:pPr marL="807215">
              <a:buClr>
                <a:srgbClr val="000000"/>
              </a:buClr>
            </a:pP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Treball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cooperatiu-Joc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rol (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Disposicions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  <a:endParaRPr sz="2812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69;p11"/>
          <p:cNvSpPr txBox="1"/>
          <p:nvPr/>
        </p:nvSpPr>
        <p:spPr>
          <a:xfrm>
            <a:off x="2373787" y="5777621"/>
            <a:ext cx="7489765" cy="890733"/>
          </a:xfrm>
          <a:prstGeom prst="rect">
            <a:avLst/>
          </a:prstGeom>
          <a:solidFill>
            <a:srgbClr val="FFFC66"/>
          </a:solidFill>
          <a:ln>
            <a:noFill/>
          </a:ln>
        </p:spPr>
        <p:txBody>
          <a:bodyPr spcFirstLastPara="1" wrap="square" lIns="0" tIns="24996" rIns="0" bIns="0" anchor="t" anchorCtr="0">
            <a:spAutoFit/>
          </a:bodyPr>
          <a:lstStyle/>
          <a:p>
            <a:pPr marL="807215">
              <a:buClr>
                <a:srgbClr val="000000"/>
              </a:buClr>
            </a:pP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Altres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: vídeos, 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jocs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rol…(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Opinions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s-ES" sz="2812" b="1" kern="0" dirty="0" err="1">
                <a:solidFill>
                  <a:srgbClr val="000000"/>
                </a:solidFill>
                <a:cs typeface="Arial"/>
                <a:sym typeface="Arial"/>
              </a:rPr>
              <a:t>independents-disposicions</a:t>
            </a:r>
            <a:r>
              <a:rPr lang="es-ES" sz="2812" b="1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  <a:endParaRPr sz="2812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8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6C895E-28C9-0641-B708-1F9D7EEDD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Preguntes</a:t>
            </a:r>
            <a:r>
              <a:rPr lang="en-GB" dirty="0"/>
              <a:t> per </a:t>
            </a:r>
            <a:r>
              <a:rPr lang="en-GB" dirty="0" err="1"/>
              <a:t>iniciar</a:t>
            </a:r>
            <a:r>
              <a:rPr lang="en-GB" dirty="0"/>
              <a:t> la </a:t>
            </a:r>
            <a:r>
              <a:rPr lang="en-GB" smtClean="0"/>
              <a:t>reflexió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287C600-A040-8340-B72C-A86A8AAB3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9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934387-C1EA-7842-88B2-AC4C79AE3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Notícies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C4FB894-E1A4-0A48-91B4-9295F4602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 fontScale="70000" lnSpcReduction="20000"/>
          </a:bodyPr>
          <a:lstStyle/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Congrés 29 </a:t>
            </a:r>
            <a:r>
              <a:rPr lang="ca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Encuentros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APICE.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Cordoba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 a 4 de </a:t>
            </a: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setEmbre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2020</a:t>
            </a:r>
            <a:endParaRPr lang="ca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ca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límit de presentació: 15 de </a:t>
            </a:r>
            <a:r>
              <a:rPr lang="ca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ca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Congrès</a:t>
            </a:r>
            <a:r>
              <a:rPr lang="ca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VIII </a:t>
            </a:r>
            <a:r>
              <a:rPr lang="ca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Seminario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a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Iberoamericano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CTS. </a:t>
            </a: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València 25-27 de juny de 2020. </a:t>
            </a:r>
            <a:endParaRPr lang="ca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ca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límit presentació: 15 de desembre </a:t>
            </a:r>
            <a:endParaRPr lang="ca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sol·licitud del grup LIEC com activitat formativa permanent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Nous agraïments al projecte ESPIGA </a:t>
            </a:r>
          </a:p>
          <a:p>
            <a:pPr>
              <a:lnSpc>
                <a:spcPct val="100000"/>
              </a:lnSpc>
            </a:pPr>
            <a:r>
              <a:rPr lang="ca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ca-E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ReferÈncia</a:t>
            </a: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PGC2018-096581-B-C21</a:t>
            </a:r>
          </a:p>
          <a:p>
            <a:pPr marL="285750" indent="-28575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ca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del LIEC activa</a:t>
            </a:r>
          </a:p>
          <a:p>
            <a:pPr>
              <a:lnSpc>
                <a:spcPct val="100000"/>
              </a:lnSpc>
            </a:pP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https://grupliec.com</a:t>
            </a:r>
            <a:r>
              <a:rPr lang="ca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ca-E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-Calendari </a:t>
            </a:r>
            <a:r>
              <a:rPr lang="ca-E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LIEc</a:t>
            </a:r>
            <a:r>
              <a:rPr lang="ca-E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activitats d’interès</a:t>
            </a:r>
          </a:p>
          <a:p>
            <a:pPr>
              <a:lnSpc>
                <a:spcPct val="100000"/>
              </a:lnSpc>
            </a:pPr>
            <a:r>
              <a:rPr lang="ca-E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-Notícies</a:t>
            </a:r>
          </a:p>
          <a:p>
            <a:pPr>
              <a:lnSpc>
                <a:spcPct val="100000"/>
              </a:lnSpc>
            </a:pPr>
            <a:r>
              <a:rPr lang="ca-E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-Accés a recursos</a:t>
            </a:r>
          </a:p>
          <a:p>
            <a:pPr>
              <a:lnSpc>
                <a:spcPct val="100000"/>
              </a:lnSpc>
            </a:pPr>
            <a:r>
              <a:rPr lang="ca-E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-Accés a les tesis</a:t>
            </a:r>
          </a:p>
          <a:p>
            <a:pPr>
              <a:lnSpc>
                <a:spcPct val="100000"/>
              </a:lnSpc>
            </a:pPr>
            <a:r>
              <a:rPr lang="ca-E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-Contactes</a:t>
            </a:r>
          </a:p>
        </p:txBody>
      </p:sp>
    </p:spTree>
    <p:extLst>
      <p:ext uri="{BB962C8B-B14F-4D97-AF65-F5344CB8AC3E}">
        <p14:creationId xmlns:p14="http://schemas.microsoft.com/office/powerpoint/2010/main" val="37523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2039B1-7A37-DC42-A45D-6AAF69002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Recordatori</a:t>
            </a:r>
            <a:r>
              <a:rPr lang="en-GB" dirty="0"/>
              <a:t> de la </a:t>
            </a:r>
            <a:r>
              <a:rPr lang="en-GB" dirty="0" err="1"/>
              <a:t>passada</a:t>
            </a:r>
            <a:r>
              <a:rPr lang="en-GB" dirty="0"/>
              <a:t> </a:t>
            </a:r>
            <a:r>
              <a:rPr lang="en-GB" dirty="0" err="1"/>
              <a:t>sessió</a:t>
            </a:r>
            <a:r>
              <a:rPr lang="en-GB" dirty="0"/>
              <a:t>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AA50BB8-102C-174E-96BB-86E02191F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1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1553980" y="1524603"/>
            <a:ext cx="2107313" cy="266014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87" dirty="0"/>
              <a:t>Pensament orientat a </a:t>
            </a:r>
            <a:r>
              <a:rPr lang="ca-ES" sz="1687" b="1" dirty="0"/>
              <a:t>revisar i avaluar idees i arguments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88740" y="401131"/>
            <a:ext cx="6533137" cy="10134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531" dirty="0"/>
              <a:t>El P.C és autocorrectiu i centrat en el context</a:t>
            </a:r>
          </a:p>
        </p:txBody>
      </p:sp>
      <p:sp>
        <p:nvSpPr>
          <p:cNvPr id="18" name="Rectángulo 9"/>
          <p:cNvSpPr/>
          <p:nvPr/>
        </p:nvSpPr>
        <p:spPr>
          <a:xfrm>
            <a:off x="6559519" y="3562242"/>
            <a:ext cx="2131768" cy="5831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87" dirty="0"/>
              <a:t>Les diferents perspectives</a:t>
            </a:r>
          </a:p>
        </p:txBody>
      </p:sp>
      <p:sp>
        <p:nvSpPr>
          <p:cNvPr id="20" name="Elipse 2"/>
          <p:cNvSpPr/>
          <p:nvPr/>
        </p:nvSpPr>
        <p:spPr>
          <a:xfrm>
            <a:off x="4110202" y="2049151"/>
            <a:ext cx="1487152" cy="142774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87" dirty="0"/>
          </a:p>
          <a:p>
            <a:pPr algn="ctr"/>
            <a:r>
              <a:rPr lang="ca-ES" sz="1687" dirty="0"/>
              <a:t>Emetre </a:t>
            </a:r>
            <a:r>
              <a:rPr lang="ca-ES" sz="1687" b="1" dirty="0"/>
              <a:t>judicis</a:t>
            </a:r>
          </a:p>
          <a:p>
            <a:pPr algn="ctr"/>
            <a:endParaRPr lang="ca-ES" sz="1687" dirty="0"/>
          </a:p>
        </p:txBody>
      </p:sp>
      <p:sp>
        <p:nvSpPr>
          <p:cNvPr id="21" name="Elipse 2"/>
          <p:cNvSpPr/>
          <p:nvPr/>
        </p:nvSpPr>
        <p:spPr>
          <a:xfrm>
            <a:off x="9321877" y="2497138"/>
            <a:ext cx="1326372" cy="145677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87" b="1" dirty="0"/>
              <a:t>Acció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3689219" y="2867344"/>
            <a:ext cx="439341" cy="9245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66" dirty="0"/>
          </a:p>
        </p:txBody>
      </p:sp>
      <p:sp>
        <p:nvSpPr>
          <p:cNvPr id="23" name="22 Flecha derecha"/>
          <p:cNvSpPr/>
          <p:nvPr/>
        </p:nvSpPr>
        <p:spPr>
          <a:xfrm>
            <a:off x="8688831" y="3310141"/>
            <a:ext cx="514350" cy="42863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266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490041" y="1866054"/>
            <a:ext cx="88642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25" dirty="0"/>
              <a:t>Amb la finalitat de: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688831" y="2392404"/>
            <a:ext cx="695964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66" dirty="0"/>
              <a:t>Per tal de decidir i actuar</a:t>
            </a:r>
          </a:p>
        </p:txBody>
      </p:sp>
      <p:sp>
        <p:nvSpPr>
          <p:cNvPr id="19" name="Rectángulo 9"/>
          <p:cNvSpPr/>
          <p:nvPr/>
        </p:nvSpPr>
        <p:spPr>
          <a:xfrm>
            <a:off x="6496602" y="1827223"/>
            <a:ext cx="2257603" cy="82694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87" dirty="0"/>
              <a:t>Interpretar, analitzar, avaluar, inferir, explicar </a:t>
            </a:r>
            <a:endParaRPr lang="ca-ES" sz="1687" b="1" dirty="0"/>
          </a:p>
        </p:txBody>
      </p:sp>
      <p:sp>
        <p:nvSpPr>
          <p:cNvPr id="24" name="Rectángulo 9"/>
          <p:cNvSpPr/>
          <p:nvPr/>
        </p:nvSpPr>
        <p:spPr>
          <a:xfrm>
            <a:off x="6664564" y="2799633"/>
            <a:ext cx="1869441" cy="4897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87" dirty="0"/>
              <a:t>les evidències</a:t>
            </a: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5651951" y="2763794"/>
            <a:ext cx="574215" cy="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5695743" y="4833909"/>
            <a:ext cx="1060847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66" dirty="0"/>
              <a:t>implica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6902099" y="3336837"/>
            <a:ext cx="1446609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66" dirty="0"/>
              <a:t>Tenint en compte</a:t>
            </a:r>
          </a:p>
        </p:txBody>
      </p:sp>
      <p:sp>
        <p:nvSpPr>
          <p:cNvPr id="36" name="Elipse 2"/>
          <p:cNvSpPr/>
          <p:nvPr/>
        </p:nvSpPr>
        <p:spPr>
          <a:xfrm>
            <a:off x="4110202" y="4120504"/>
            <a:ext cx="1562306" cy="1643217"/>
          </a:xfrm>
          <a:prstGeom prst="ellipse">
            <a:avLst/>
          </a:prstGeom>
          <a:solidFill>
            <a:srgbClr val="7C91BA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6" dirty="0"/>
              <a:t>Basats en </a:t>
            </a:r>
            <a:r>
              <a:rPr lang="ca-ES" sz="1687" b="1" dirty="0"/>
              <a:t>criteris</a:t>
            </a:r>
            <a:r>
              <a:rPr lang="ca-ES" sz="1406" dirty="0"/>
              <a:t> (ètics, socials, científics..)</a:t>
            </a:r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4832349" y="3417582"/>
            <a:ext cx="19609" cy="78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5689222" y="5136595"/>
            <a:ext cx="630342" cy="18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9"/>
          <p:cNvSpPr/>
          <p:nvPr/>
        </p:nvSpPr>
        <p:spPr>
          <a:xfrm>
            <a:off x="6559520" y="4685543"/>
            <a:ext cx="2526254" cy="14719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87" dirty="0"/>
              <a:t>Seleccionar de manera justa, amb mentalitat oberta, de manera flexible, prudent, informada</a:t>
            </a:r>
            <a:endParaRPr lang="ca-ES" sz="1687" b="1" dirty="0"/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81" y="2492968"/>
            <a:ext cx="1075942" cy="2700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264147" y="2054302"/>
            <a:ext cx="194475" cy="2018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66" dirty="0"/>
              <a:t>habilitats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64147" y="4197992"/>
            <a:ext cx="194475" cy="2018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25" dirty="0"/>
              <a:t>disposicions</a:t>
            </a:r>
          </a:p>
        </p:txBody>
      </p:sp>
      <p:sp>
        <p:nvSpPr>
          <p:cNvPr id="2" name="QuadreDeText 1"/>
          <p:cNvSpPr txBox="1"/>
          <p:nvPr/>
        </p:nvSpPr>
        <p:spPr>
          <a:xfrm>
            <a:off x="398330" y="4977474"/>
            <a:ext cx="346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On posem els coneixements científics i les emocions?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099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EDF577-710D-8B4C-B5A0-ADB7E93F2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ca-ES" dirty="0"/>
              <a:t>Objectiu de la sessió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14C0BD6-4215-F44F-8300-0B1981ACF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4" y="643467"/>
            <a:ext cx="3696159" cy="5054008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a-ES" sz="2000" b="1" dirty="0"/>
              <a:t>Realitzar I comparar dues activitats d’argumentació a través de 2 contextos </a:t>
            </a:r>
            <a:r>
              <a:rPr lang="ca-ES" sz="2000" b="1" dirty="0" err="1"/>
              <a:t>sociocientífics</a:t>
            </a:r>
            <a:r>
              <a:rPr lang="ca-ES" sz="2000" b="1" dirty="0"/>
              <a:t>.</a:t>
            </a:r>
          </a:p>
          <a:p>
            <a:pPr>
              <a:lnSpc>
                <a:spcPct val="100000"/>
              </a:lnSpc>
            </a:pPr>
            <a:endParaRPr lang="ca-ES" sz="2000" dirty="0"/>
          </a:p>
          <a:p>
            <a:pPr>
              <a:lnSpc>
                <a:spcPct val="100000"/>
              </a:lnSpc>
            </a:pPr>
            <a:r>
              <a:rPr lang="ca-ES" sz="2000" dirty="0"/>
              <a:t>Deures!</a:t>
            </a:r>
          </a:p>
          <a:p>
            <a:pPr algn="just">
              <a:lnSpc>
                <a:spcPct val="100000"/>
              </a:lnSpc>
            </a:pPr>
            <a:r>
              <a:rPr lang="ca-ES" sz="2000" dirty="0"/>
              <a:t>Pensar un context </a:t>
            </a:r>
            <a:r>
              <a:rPr lang="ca-ES" sz="2000" dirty="0" smtClean="0"/>
              <a:t>controvertit</a:t>
            </a:r>
            <a:r>
              <a:rPr lang="ca-ES" sz="2000" dirty="0" smtClean="0"/>
              <a:t> </a:t>
            </a:r>
            <a:r>
              <a:rPr lang="ca-ES" sz="2000" dirty="0"/>
              <a:t>per poder dissenyar una </a:t>
            </a:r>
            <a:r>
              <a:rPr lang="ca-ES" sz="2000" dirty="0" smtClean="0"/>
              <a:t>activitat DE PENSAMENT CRÍTIC </a:t>
            </a:r>
            <a:r>
              <a:rPr lang="ca-ES" sz="2000" dirty="0"/>
              <a:t>per penjar al web de ciències en context 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xmlns="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B624C8D3-B9AD-4F4F-8554-4EAF3724D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36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F298272-7769-FA4C-A60E-1BDADE82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71" y="640080"/>
            <a:ext cx="4197323" cy="55778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C0D128-3ED9-8F44-BD0E-FBA633EA7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886144"/>
          </a:xfrm>
        </p:spPr>
        <p:txBody>
          <a:bodyPr>
            <a:normAutofit/>
          </a:bodyPr>
          <a:lstStyle/>
          <a:p>
            <a:r>
              <a:rPr lang="ca-ES" sz="4400">
                <a:solidFill>
                  <a:srgbClr val="FFFFFF"/>
                </a:solidFill>
              </a:rPr>
              <a:t>Balança d’arguments i perfil epistèmic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4052FE1D-CB4F-2146-87B7-754343B60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847960"/>
            <a:ext cx="3659246" cy="2369959"/>
          </a:xfrm>
        </p:spPr>
        <p:txBody>
          <a:bodyPr>
            <a:normAutofit/>
          </a:bodyPr>
          <a:lstStyle/>
          <a:p>
            <a:r>
              <a:rPr lang="en-GB" sz="1500">
                <a:solidFill>
                  <a:srgbClr val="FFFFFF"/>
                </a:solidFill>
              </a:rPr>
              <a:t>Jordi domènech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3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74BB064-72F3-6340-AFEA-19E7FA57D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3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C0D128-3ED9-8F44-BD0E-FBA633EA7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GB" sz="4400">
                <a:solidFill>
                  <a:schemeClr val="tx1"/>
                </a:solidFill>
              </a:rPr>
              <a:t>El fracking com a context per argumentar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xmlns="" id="{4052FE1D-CB4F-2146-87B7-754343B60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en-GB" sz="2000"/>
              <a:t>Joan aliberas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7724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66E458-FB0D-DE42-A54C-C837A5A27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Deures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3F5A5E5-0E0F-6D45-9A4D-82F4D8FDF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Pensar</a:t>
            </a:r>
            <a:r>
              <a:rPr lang="en-GB" dirty="0"/>
              <a:t> un context </a:t>
            </a:r>
            <a:r>
              <a:rPr lang="en-GB" dirty="0" smtClean="0"/>
              <a:t>per </a:t>
            </a:r>
            <a:r>
              <a:rPr lang="en-GB" dirty="0" err="1" smtClean="0"/>
              <a:t>dissenyar</a:t>
            </a:r>
            <a:r>
              <a:rPr lang="en-GB" dirty="0" smtClean="0"/>
              <a:t> </a:t>
            </a:r>
            <a:r>
              <a:rPr lang="en-GB" dirty="0"/>
              <a:t>una </a:t>
            </a:r>
            <a:r>
              <a:rPr lang="en-GB" dirty="0" err="1"/>
              <a:t>activitat</a:t>
            </a:r>
            <a:r>
              <a:rPr lang="en-GB" dirty="0"/>
              <a:t> </a:t>
            </a:r>
            <a:r>
              <a:rPr lang="en-GB" dirty="0" err="1"/>
              <a:t>inspirada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els</a:t>
            </a:r>
            <a:r>
              <a:rPr lang="en-GB" dirty="0"/>
              <a:t> elements de </a:t>
            </a:r>
            <a:r>
              <a:rPr lang="en-GB" dirty="0" err="1"/>
              <a:t>l’esquema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2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6FE4443-FB1E-1F4B-9DAD-611F898DA60C}"/>
              </a:ext>
            </a:extLst>
          </p:cNvPr>
          <p:cNvGrpSpPr/>
          <p:nvPr/>
        </p:nvGrpSpPr>
        <p:grpSpPr>
          <a:xfrm>
            <a:off x="2815095" y="149902"/>
            <a:ext cx="9094269" cy="4692271"/>
            <a:chOff x="1553980" y="1524603"/>
            <a:chExt cx="9094269" cy="4692271"/>
          </a:xfrm>
        </p:grpSpPr>
        <p:sp>
          <p:nvSpPr>
            <p:cNvPr id="3" name="Elipse 2"/>
            <p:cNvSpPr/>
            <p:nvPr/>
          </p:nvSpPr>
          <p:spPr>
            <a:xfrm>
              <a:off x="1553980" y="1524603"/>
              <a:ext cx="2107313" cy="266014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87" dirty="0"/>
                <a:t>Pensament orientat a </a:t>
              </a:r>
              <a:r>
                <a:rPr lang="ca-ES" sz="1687" b="1" dirty="0"/>
                <a:t>revisar i avaluar idees i arguments</a:t>
              </a:r>
            </a:p>
          </p:txBody>
        </p:sp>
        <p:sp>
          <p:nvSpPr>
            <p:cNvPr id="18" name="Rectángulo 9"/>
            <p:cNvSpPr/>
            <p:nvPr/>
          </p:nvSpPr>
          <p:spPr>
            <a:xfrm>
              <a:off x="6559519" y="3562242"/>
              <a:ext cx="2131768" cy="5831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87" dirty="0"/>
                <a:t>Les diferents perspectives</a:t>
              </a:r>
            </a:p>
          </p:txBody>
        </p:sp>
        <p:sp>
          <p:nvSpPr>
            <p:cNvPr id="20" name="Elipse 2"/>
            <p:cNvSpPr/>
            <p:nvPr/>
          </p:nvSpPr>
          <p:spPr>
            <a:xfrm>
              <a:off x="4110202" y="2049151"/>
              <a:ext cx="1487152" cy="142774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687" dirty="0"/>
            </a:p>
            <a:p>
              <a:pPr algn="ctr"/>
              <a:r>
                <a:rPr lang="ca-ES" sz="1687" dirty="0"/>
                <a:t>Emetre </a:t>
              </a:r>
              <a:r>
                <a:rPr lang="ca-ES" sz="1687" b="1" dirty="0"/>
                <a:t>judicis</a:t>
              </a:r>
            </a:p>
            <a:p>
              <a:pPr algn="ctr"/>
              <a:endParaRPr lang="ca-ES" sz="1687" dirty="0"/>
            </a:p>
          </p:txBody>
        </p:sp>
        <p:sp>
          <p:nvSpPr>
            <p:cNvPr id="21" name="Elipse 2"/>
            <p:cNvSpPr/>
            <p:nvPr/>
          </p:nvSpPr>
          <p:spPr>
            <a:xfrm>
              <a:off x="9321877" y="2497138"/>
              <a:ext cx="1326372" cy="145677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87" b="1" dirty="0"/>
                <a:t>Acció</a:t>
              </a:r>
            </a:p>
          </p:txBody>
        </p:sp>
        <p:sp>
          <p:nvSpPr>
            <p:cNvPr id="22" name="21 Flecha derecha"/>
            <p:cNvSpPr/>
            <p:nvPr/>
          </p:nvSpPr>
          <p:spPr>
            <a:xfrm>
              <a:off x="3689219" y="2867344"/>
              <a:ext cx="439341" cy="92453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66" dirty="0"/>
            </a:p>
          </p:txBody>
        </p:sp>
        <p:sp>
          <p:nvSpPr>
            <p:cNvPr id="23" name="22 Flecha derecha"/>
            <p:cNvSpPr/>
            <p:nvPr/>
          </p:nvSpPr>
          <p:spPr>
            <a:xfrm>
              <a:off x="8688831" y="3310141"/>
              <a:ext cx="514350" cy="42863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66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490041" y="1866054"/>
              <a:ext cx="886429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25" dirty="0"/>
                <a:t>Amb la finalitat de: 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688831" y="2628709"/>
              <a:ext cx="626840" cy="106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66" dirty="0"/>
                <a:t>Per tal de decidir i actuar</a:t>
              </a:r>
            </a:p>
          </p:txBody>
        </p:sp>
        <p:sp>
          <p:nvSpPr>
            <p:cNvPr id="19" name="Rectángulo 9"/>
            <p:cNvSpPr/>
            <p:nvPr/>
          </p:nvSpPr>
          <p:spPr>
            <a:xfrm>
              <a:off x="6496602" y="1827223"/>
              <a:ext cx="2257603" cy="826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87" dirty="0"/>
                <a:t>Interpretar, analitzar, avaluar, inferir, explicar </a:t>
              </a:r>
              <a:endParaRPr lang="ca-ES" sz="1687" b="1" dirty="0"/>
            </a:p>
          </p:txBody>
        </p:sp>
        <p:sp>
          <p:nvSpPr>
            <p:cNvPr id="24" name="Rectángulo 9"/>
            <p:cNvSpPr/>
            <p:nvPr/>
          </p:nvSpPr>
          <p:spPr>
            <a:xfrm>
              <a:off x="6664564" y="2799633"/>
              <a:ext cx="1869441" cy="489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87" dirty="0"/>
                <a:t>les evidències</a:t>
              </a: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 flipV="1">
              <a:off x="5651951" y="2763794"/>
              <a:ext cx="574215" cy="36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CuadroTexto"/>
            <p:cNvSpPr txBox="1"/>
            <p:nvPr/>
          </p:nvSpPr>
          <p:spPr>
            <a:xfrm>
              <a:off x="5695743" y="4833909"/>
              <a:ext cx="1060847" cy="28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66" dirty="0"/>
                <a:t>implica</a:t>
              </a: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6902099" y="3336837"/>
              <a:ext cx="1446609" cy="28713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a-ES" sz="1266" dirty="0"/>
                <a:t>Tenint en compte</a:t>
              </a:r>
            </a:p>
          </p:txBody>
        </p:sp>
        <p:sp>
          <p:nvSpPr>
            <p:cNvPr id="36" name="Elipse 2"/>
            <p:cNvSpPr/>
            <p:nvPr/>
          </p:nvSpPr>
          <p:spPr>
            <a:xfrm>
              <a:off x="4110202" y="4120504"/>
              <a:ext cx="1562306" cy="1643217"/>
            </a:xfrm>
            <a:prstGeom prst="ellipse">
              <a:avLst/>
            </a:prstGeom>
            <a:solidFill>
              <a:srgbClr val="7C91BA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6" dirty="0"/>
                <a:t>Basats en </a:t>
              </a:r>
              <a:r>
                <a:rPr lang="ca-ES" sz="1687" b="1" dirty="0"/>
                <a:t>criteris</a:t>
              </a:r>
              <a:r>
                <a:rPr lang="ca-ES" sz="1406" dirty="0"/>
                <a:t> (ètics, socials, científics..)</a:t>
              </a:r>
            </a:p>
          </p:txBody>
        </p:sp>
        <p:cxnSp>
          <p:nvCxnSpPr>
            <p:cNvPr id="39" name="38 Conector recto de flecha"/>
            <p:cNvCxnSpPr/>
            <p:nvPr/>
          </p:nvCxnSpPr>
          <p:spPr>
            <a:xfrm>
              <a:off x="4832349" y="3417582"/>
              <a:ext cx="19609" cy="780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>
              <a:off x="5689222" y="5136595"/>
              <a:ext cx="630342" cy="186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ángulo 9"/>
            <p:cNvSpPr/>
            <p:nvPr/>
          </p:nvSpPr>
          <p:spPr>
            <a:xfrm>
              <a:off x="6559520" y="4685543"/>
              <a:ext cx="2526254" cy="14719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687" dirty="0"/>
                <a:t>Seleccionar de manera justa, amb mentalitat oberta, de manera flexible, prudent, informada</a:t>
              </a:r>
              <a:endParaRPr lang="ca-ES" sz="1687" b="1" dirty="0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9281" y="2492968"/>
              <a:ext cx="1075942" cy="27005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264147" y="2054302"/>
              <a:ext cx="194475" cy="20188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66" dirty="0"/>
                <a:t>habilitats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4147" y="4197992"/>
              <a:ext cx="194475" cy="201888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125" dirty="0"/>
                <a:t>disposicions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1E88698-334C-B34C-AA47-78D3716911EA}"/>
              </a:ext>
            </a:extLst>
          </p:cNvPr>
          <p:cNvSpPr txBox="1"/>
          <p:nvPr/>
        </p:nvSpPr>
        <p:spPr>
          <a:xfrm>
            <a:off x="554636" y="269823"/>
            <a:ext cx="505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EXEMPLE!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6AF3F1F-CF63-6049-8B4D-A7FCB523CF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" r="3114"/>
          <a:stretch/>
        </p:blipFill>
        <p:spPr>
          <a:xfrm>
            <a:off x="0" y="2929967"/>
            <a:ext cx="4459312" cy="39280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1D5CF9F-18AD-7D49-ABFF-F2FB6C7E1A84}"/>
              </a:ext>
            </a:extLst>
          </p:cNvPr>
          <p:cNvSpPr txBox="1"/>
          <p:nvPr/>
        </p:nvSpPr>
        <p:spPr>
          <a:xfrm>
            <a:off x="4751156" y="4389020"/>
            <a:ext cx="7158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4t d’ESO</a:t>
            </a:r>
          </a:p>
          <a:p>
            <a:r>
              <a:rPr lang="ca-ES" dirty="0"/>
              <a:t>Objectiu de l’activitat: </a:t>
            </a:r>
          </a:p>
          <a:p>
            <a:r>
              <a:rPr lang="ca-ES" dirty="0"/>
              <a:t>-Reconèixer i integrar les implicacions de l’edició genètica en una discussió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Comprendre els mecanismes de regulació i transcripció a través de casos concrets.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Contrastar els criteris personals, socials i científics en el posicionament sobre l’enginyeria genètica</a:t>
            </a:r>
          </a:p>
        </p:txBody>
      </p:sp>
    </p:spTree>
    <p:extLst>
      <p:ext uri="{BB962C8B-B14F-4D97-AF65-F5344CB8AC3E}">
        <p14:creationId xmlns:p14="http://schemas.microsoft.com/office/powerpoint/2010/main" val="18847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2B24"/>
      </a:dk2>
      <a:lt2>
        <a:srgbClr val="E2E8E4"/>
      </a:lt2>
      <a:accent1>
        <a:srgbClr val="C696B3"/>
      </a:accent1>
      <a:accent2>
        <a:srgbClr val="BA7F8A"/>
      </a:accent2>
      <a:accent3>
        <a:srgbClr val="C39B8F"/>
      </a:accent3>
      <a:accent4>
        <a:srgbClr val="B5A17C"/>
      </a:accent4>
      <a:accent5>
        <a:srgbClr val="A3A67E"/>
      </a:accent5>
      <a:accent6>
        <a:srgbClr val="92AC76"/>
      </a:accent6>
      <a:hlink>
        <a:srgbClr val="558D6C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496</Words>
  <Application>Microsoft Office PowerPoint</Application>
  <PresentationFormat>Pantalla panoràmica</PresentationFormat>
  <Paragraphs>108</Paragraphs>
  <Slides>12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3</vt:i4>
      </vt:variant>
      <vt:variant>
        <vt:lpstr>Títols de les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 Pro Cond Light</vt:lpstr>
      <vt:lpstr>Speak Pro</vt:lpstr>
      <vt:lpstr>RetrospectVTI</vt:lpstr>
      <vt:lpstr>Office Theme</vt:lpstr>
      <vt:lpstr>1_Office Theme</vt:lpstr>
      <vt:lpstr>Activitats per fomentar el pensament crític a través de l’argumentació</vt:lpstr>
      <vt:lpstr>Notícies</vt:lpstr>
      <vt:lpstr>Recordatori de la passada sessió…</vt:lpstr>
      <vt:lpstr>Presentació del PowerPoint</vt:lpstr>
      <vt:lpstr>Objectiu de la sessió</vt:lpstr>
      <vt:lpstr>Balança d’arguments i perfil epistèmic</vt:lpstr>
      <vt:lpstr>El fracking com a context per argumentar</vt:lpstr>
      <vt:lpstr>Deures</vt:lpstr>
      <vt:lpstr>Presentació del PowerPoint</vt:lpstr>
      <vt:lpstr>Presentació del PowerPoint</vt:lpstr>
      <vt:lpstr>Estratègies didàctiques utilitzades</vt:lpstr>
      <vt:lpstr>Preguntes per iniciar la reflexió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Activitats per fomentar el pensament crític a través de l’argumentació</dc:title>
  <dc:creator>Miquel Perez Torres</dc:creator>
  <cp:lastModifiedBy>Conxita Márquez Bargalló</cp:lastModifiedBy>
  <cp:revision>6</cp:revision>
  <dcterms:created xsi:type="dcterms:W3CDTF">2019-12-04T07:48:02Z</dcterms:created>
  <dcterms:modified xsi:type="dcterms:W3CDTF">2019-12-04T16:21:26Z</dcterms:modified>
</cp:coreProperties>
</file>